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47"/>
  </p:notesMasterIdLst>
  <p:sldIdLst>
    <p:sldId id="258" r:id="rId5"/>
    <p:sldId id="517" r:id="rId6"/>
    <p:sldId id="516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392" r:id="rId45"/>
    <p:sldId id="31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Open Sans" panose="020B0604020202020204" charset="0"/>
      <p:regular r:id="rId56"/>
      <p:bold r:id="rId57"/>
      <p:italic r:id="rId58"/>
      <p:boldItalic r:id="rId59"/>
    </p:embeddedFont>
    <p:embeddedFont>
      <p:font typeface="Proxima Nova Black" panose="020B0604020202020204" charset="0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6901" autoAdjust="0"/>
  </p:normalViewPr>
  <p:slideViewPr>
    <p:cSldViewPr snapToGrid="0">
      <p:cViewPr>
        <p:scale>
          <a:sx n="100" d="100"/>
          <a:sy n="100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07.03.2020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67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411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632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1835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033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355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684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170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5339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4534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5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9642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4455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8526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7380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6319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2596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481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2057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6866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906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1160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1976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39005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4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5194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2780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3228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1122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2691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1688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0486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173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2463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4548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отаток 1">
            <a:extLst>
              <a:ext uri="{FF2B5EF4-FFF2-40B4-BE49-F238E27FC236}">
                <a16:creationId xmlns:a16="http://schemas.microsoft.com/office/drawing/2014/main" id="{25E80708-87F9-4EDB-8C04-50063AAD2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085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189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042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1463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544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618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javascript.info/bind" TargetMode="External"/><Relationship Id="rId3" Type="http://schemas.openxmlformats.org/officeDocument/2006/relationships/hyperlink" Target="https://www.w3schools.com/js/js_this.asp" TargetMode="External"/><Relationship Id="rId7" Type="http://schemas.openxmlformats.org/officeDocument/2006/relationships/hyperlink" Target="https://javascript.info/call-apply-decorator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vascript.info/constructor-new" TargetMode="External"/><Relationship Id="rId5" Type="http://schemas.openxmlformats.org/officeDocument/2006/relationships/hyperlink" Target="https://javascript.info/object-methods" TargetMode="External"/><Relationship Id="rId4" Type="http://schemas.openxmlformats.org/officeDocument/2006/relationships/hyperlink" Target="https://codeburst.io/all-about-this-and-new-keywords-in-javascript-38039f71780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</a:t>
            </a:r>
            <a:br>
              <a:rPr lang="en-US" dirty="0"/>
            </a:br>
            <a:r>
              <a:rPr lang="uk-UA" b="1" dirty="0"/>
              <a:t>«</a:t>
            </a:r>
            <a:r>
              <a:rPr lang="en-US" dirty="0"/>
              <a:t>this</a:t>
            </a:r>
            <a:r>
              <a:rPr lang="uk-UA" b="1" dirty="0"/>
              <a:t>»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99F5AB-EE2F-42FC-BD19-A67993FF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76525"/>
            <a:ext cx="4762500" cy="15906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we put these operations on separate lines, then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will be lost for sure: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9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dirty="0" err="1">
                <a:latin typeface="Consolas" panose="020B0609020204030204" pitchFamily="49" charset="0"/>
              </a:rPr>
              <a:t>user.hi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calls work, JavaScript uses a trick – the dot '.' returns not a function. </a:t>
            </a:r>
          </a:p>
          <a:p>
            <a:r>
              <a:rPr lang="en-US" dirty="0"/>
              <a:t>But a value of the special </a:t>
            </a:r>
            <a:r>
              <a:rPr lang="en-US" b="1" dirty="0"/>
              <a:t>Reference Type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Reference Type</a:t>
            </a:r>
            <a:r>
              <a:rPr lang="en-US" dirty="0"/>
              <a:t> is a “specification type”. </a:t>
            </a:r>
          </a:p>
          <a:p>
            <a:r>
              <a:rPr lang="en-US" dirty="0"/>
              <a:t>We can’t explicitly use it, but it is used internally by the language.</a:t>
            </a:r>
          </a:p>
        </p:txBody>
      </p:sp>
    </p:spTree>
    <p:extLst>
      <p:ext uri="{BB962C8B-B14F-4D97-AF65-F5344CB8AC3E}">
        <p14:creationId xmlns:p14="http://schemas.microsoft.com/office/powerpoint/2010/main" val="420062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value of </a:t>
            </a:r>
            <a:r>
              <a:rPr lang="en-US" b="1" dirty="0"/>
              <a:t>Reference Type</a:t>
            </a:r>
            <a:r>
              <a:rPr lang="en-US" dirty="0"/>
              <a:t> is a three-value combination (base, name, strict), where: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 is the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name is the property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strict is true if use strict is in effect.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CD839B-9024-4BEC-8322-C0777FDE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981451"/>
            <a:ext cx="23812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dirty="0">
                <a:latin typeface="Consolas" panose="020B0609020204030204" pitchFamily="49" charset="0"/>
              </a:rPr>
              <a:t>parentheses()</a:t>
            </a:r>
            <a:r>
              <a:rPr lang="en-US" dirty="0"/>
              <a:t> are called on the </a:t>
            </a:r>
            <a:r>
              <a:rPr lang="en-US" b="1" dirty="0"/>
              <a:t>Reference Type</a:t>
            </a:r>
            <a:r>
              <a:rPr lang="en-US" dirty="0"/>
              <a:t>, they receive the full information</a:t>
            </a:r>
          </a:p>
          <a:p>
            <a:r>
              <a:rPr lang="en-US" dirty="0"/>
              <a:t>about the object and its method, and can set the right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(</a:t>
            </a:r>
            <a:r>
              <a:rPr lang="en-US" dirty="0">
                <a:latin typeface="Consolas" panose="020B0609020204030204" pitchFamily="49" charset="0"/>
              </a:rPr>
              <a:t>=user</a:t>
            </a:r>
            <a:r>
              <a:rPr lang="en-US" dirty="0"/>
              <a:t> in this case).</a:t>
            </a:r>
          </a:p>
          <a:p>
            <a:endParaRPr lang="en-US" dirty="0"/>
          </a:p>
          <a:p>
            <a:r>
              <a:rPr lang="en-US" dirty="0"/>
              <a:t>Any other operation like assignment </a:t>
            </a:r>
            <a:r>
              <a:rPr lang="en-US" dirty="0">
                <a:latin typeface="Consolas" panose="020B0609020204030204" pitchFamily="49" charset="0"/>
              </a:rPr>
              <a:t>hi=</a:t>
            </a:r>
            <a:r>
              <a:rPr lang="en-US" dirty="0" err="1">
                <a:latin typeface="Consolas" panose="020B0609020204030204" pitchFamily="49" charset="0"/>
              </a:rPr>
              <a:t>user.hi</a:t>
            </a:r>
            <a:r>
              <a:rPr lang="en-US" dirty="0"/>
              <a:t> discards the reference type as a whole,</a:t>
            </a:r>
          </a:p>
          <a:p>
            <a:r>
              <a:rPr lang="en-US" dirty="0"/>
              <a:t>takes the value of </a:t>
            </a:r>
            <a:r>
              <a:rPr lang="en-US" dirty="0" err="1">
                <a:latin typeface="Consolas" panose="020B0609020204030204" pitchFamily="49" charset="0"/>
              </a:rPr>
              <a:t>user.hi</a:t>
            </a:r>
            <a:r>
              <a:rPr lang="en-US" dirty="0"/>
              <a:t> (a function) and passes it on. So further operation “loses”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4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arrow functions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Arrow functions are special: they don’t have their “own” this. </a:t>
            </a:r>
            <a:endParaRPr lang="uk-UA" dirty="0"/>
          </a:p>
          <a:p>
            <a:r>
              <a:rPr lang="en-US" dirty="0"/>
              <a:t>If we reference this from such a function, it’s taken from the outer “normal” function.</a:t>
            </a:r>
            <a:endParaRPr lang="uk-UA" dirty="0"/>
          </a:p>
          <a:p>
            <a:r>
              <a:rPr lang="en-US" dirty="0"/>
              <a:t>For instance, here </a:t>
            </a:r>
            <a:r>
              <a:rPr lang="en-US" dirty="0">
                <a:latin typeface="Consolas" panose="020B0609020204030204" pitchFamily="49" charset="0"/>
              </a:rPr>
              <a:t>arrow()</a:t>
            </a:r>
            <a:r>
              <a:rPr lang="en-US" dirty="0"/>
              <a:t> uses this from the outer </a:t>
            </a:r>
            <a:r>
              <a:rPr lang="en-US" dirty="0" err="1">
                <a:latin typeface="Consolas" panose="020B0609020204030204" pitchFamily="49" charset="0"/>
              </a:rPr>
              <a:t>user.sayHi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method:</a:t>
            </a:r>
            <a:endParaRPr lang="uk-UA" dirty="0"/>
          </a:p>
          <a:p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AA6334-C804-4001-8670-351F557B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2" y="3542800"/>
            <a:ext cx="3810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constructor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a function is executed with </a:t>
            </a:r>
            <a:r>
              <a:rPr lang="en-US" dirty="0">
                <a:latin typeface="Consolas" panose="020B0609020204030204" pitchFamily="49" charset="0"/>
              </a:rPr>
              <a:t>new</a:t>
            </a:r>
            <a:r>
              <a:rPr lang="en-US" dirty="0"/>
              <a:t>, it does the following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new empty object is created and assigned to this.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function body executes. Usually it modifies this, adds new properties to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value of this is returned.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7025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constructor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other words, </a:t>
            </a:r>
            <a:r>
              <a:rPr lang="en-US" dirty="0">
                <a:latin typeface="Consolas" panose="020B0609020204030204" pitchFamily="49" charset="0"/>
              </a:rPr>
              <a:t>new User(...)</a:t>
            </a:r>
            <a:r>
              <a:rPr lang="en-US" dirty="0"/>
              <a:t> does something like: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E910FE-68AD-437A-9C65-26911D22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671063"/>
            <a:ext cx="3333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say we have a function </a:t>
            </a:r>
            <a:r>
              <a:rPr lang="en-US" dirty="0">
                <a:latin typeface="Consolas" panose="020B0609020204030204" pitchFamily="49" charset="0"/>
              </a:rPr>
              <a:t>slow(x)</a:t>
            </a:r>
            <a:r>
              <a:rPr lang="en-US" dirty="0"/>
              <a:t> which is CPU-heavy, but its results are stable. </a:t>
            </a:r>
          </a:p>
          <a:p>
            <a:r>
              <a:rPr lang="en-US" dirty="0"/>
              <a:t>In other words, for the same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 it always returns the same result.</a:t>
            </a:r>
          </a:p>
          <a:p>
            <a:endParaRPr lang="en-US" dirty="0"/>
          </a:p>
          <a:p>
            <a:r>
              <a:rPr lang="en-US" dirty="0"/>
              <a:t>If the function is called often, we may want to cache (remember) the results.</a:t>
            </a:r>
          </a:p>
          <a:p>
            <a:r>
              <a:rPr lang="en-US" dirty="0"/>
              <a:t>It helps to avoid spending extra-time on recalculations.</a:t>
            </a:r>
          </a:p>
        </p:txBody>
      </p:sp>
    </p:spTree>
    <p:extLst>
      <p:ext uri="{BB962C8B-B14F-4D97-AF65-F5344CB8AC3E}">
        <p14:creationId xmlns:p14="http://schemas.microsoft.com/office/powerpoint/2010/main" val="373792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r>
              <a:rPr lang="en-US" dirty="0"/>
              <a:t> - example cache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EB834-7740-4376-993E-04DA1D5A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057400"/>
            <a:ext cx="4762500" cy="3657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25C405-DA1F-4F48-8E7D-F2B993D0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57400"/>
            <a:ext cx="4762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r>
              <a:rPr lang="en-US" dirty="0"/>
              <a:t> - example cache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7F90A8-1E12-46D8-9E80-2803EB83F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7400"/>
            <a:ext cx="5200650" cy="3124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17087-1A39-440A-8EA2-B58724F5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57400"/>
            <a:ext cx="4762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in methods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It’s common that an object method needs to access the information stored in the object.</a:t>
            </a:r>
          </a:p>
          <a:p>
            <a:r>
              <a:rPr lang="en-US" dirty="0"/>
              <a:t>To access the object, a method can use the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keyword.</a:t>
            </a:r>
          </a:p>
          <a:p>
            <a:r>
              <a:rPr lang="en-US" dirty="0"/>
              <a:t>The value of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is the object “before dot”, the one used to call the method.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824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There’s a special built-in function method that allows to call a function explicitly setting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.</a:t>
            </a:r>
          </a:p>
          <a:p>
            <a:r>
              <a:rPr lang="en-US" dirty="0"/>
              <a:t>The syntax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runs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/>
              <a:t> providing the first argument as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, and the next as the </a:t>
            </a:r>
            <a:r>
              <a:rPr lang="en-US" dirty="0">
                <a:latin typeface="Consolas" panose="020B0609020204030204" pitchFamily="49" charset="0"/>
              </a:rPr>
              <a:t>arguments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D16446-8FBB-48E0-ACEC-4AE2FFDD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04201"/>
            <a:ext cx="3810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3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As an example, in the code below we call </a:t>
            </a:r>
            <a:r>
              <a:rPr lang="en-US" dirty="0" err="1">
                <a:latin typeface="Consolas" panose="020B0609020204030204" pitchFamily="49" charset="0"/>
              </a:rPr>
              <a:t>sayHi</a:t>
            </a:r>
            <a:r>
              <a:rPr lang="en-US" dirty="0"/>
              <a:t> in the context of different objects: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sayHi.call</a:t>
            </a:r>
            <a:r>
              <a:rPr lang="en-US" dirty="0">
                <a:latin typeface="Consolas" panose="020B0609020204030204" pitchFamily="49" charset="0"/>
              </a:rPr>
              <a:t>(user)</a:t>
            </a:r>
            <a:r>
              <a:rPr lang="en-US" dirty="0"/>
              <a:t> runs </a:t>
            </a:r>
            <a:r>
              <a:rPr lang="en-US" dirty="0" err="1">
                <a:latin typeface="Consolas" panose="020B0609020204030204" pitchFamily="49" charset="0"/>
              </a:rPr>
              <a:t>sayHi</a:t>
            </a:r>
            <a:r>
              <a:rPr lang="en-US" dirty="0"/>
              <a:t> providing </a:t>
            </a:r>
            <a:r>
              <a:rPr lang="en-US" dirty="0">
                <a:latin typeface="Consolas" panose="020B0609020204030204" pitchFamily="49" charset="0"/>
              </a:rPr>
              <a:t>this=user</a:t>
            </a:r>
            <a:r>
              <a:rPr lang="en-US" dirty="0"/>
              <a:t>, and the next line sets </a:t>
            </a:r>
            <a:r>
              <a:rPr lang="en-US" dirty="0">
                <a:latin typeface="Consolas" panose="020B0609020204030204" pitchFamily="49" charset="0"/>
              </a:rPr>
              <a:t>this=admin</a:t>
            </a:r>
            <a:r>
              <a:rPr lang="en-US" dirty="0"/>
              <a:t>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B27F6-2B6B-407A-9CB5-3C893994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114976"/>
            <a:ext cx="38100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And here we use </a:t>
            </a:r>
            <a:r>
              <a:rPr lang="en-US" dirty="0">
                <a:latin typeface="Consolas" panose="020B0609020204030204" pitchFamily="49" charset="0"/>
              </a:rPr>
              <a:t>call</a:t>
            </a:r>
            <a:r>
              <a:rPr lang="en-US" dirty="0"/>
              <a:t> to call </a:t>
            </a:r>
            <a:r>
              <a:rPr lang="en-US" dirty="0">
                <a:latin typeface="Consolas" panose="020B0609020204030204" pitchFamily="49" charset="0"/>
              </a:rPr>
              <a:t>say</a:t>
            </a:r>
            <a:r>
              <a:rPr lang="en-US" dirty="0"/>
              <a:t> with the given context and phrase: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E4DF7E-82E2-4F47-9F17-6CD1F27C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73270"/>
            <a:ext cx="47625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«call»</a:t>
            </a:r>
            <a:r>
              <a:rPr lang="en-US" dirty="0"/>
              <a:t> - example cache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E9D2A-25CB-49CC-88B1-8F900DD2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057400"/>
            <a:ext cx="523875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F5A919-D8D7-45CF-ABEF-B549EF5A5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7400"/>
            <a:ext cx="5238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2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Now let’s make </a:t>
            </a:r>
            <a:r>
              <a:rPr lang="en-US" dirty="0" err="1">
                <a:latin typeface="Consolas" panose="020B0609020204030204" pitchFamily="49" charset="0"/>
              </a:rPr>
              <a:t>cachingDecorator</a:t>
            </a:r>
            <a:r>
              <a:rPr lang="en-US" dirty="0"/>
              <a:t> even more universal. </a:t>
            </a:r>
          </a:p>
          <a:p>
            <a:r>
              <a:rPr lang="en-US" dirty="0"/>
              <a:t>Till now it was working only with single-argument functions.</a:t>
            </a:r>
          </a:p>
          <a:p>
            <a:r>
              <a:rPr lang="en-US" dirty="0"/>
              <a:t>Now how to cache the multi-argument </a:t>
            </a:r>
            <a:r>
              <a:rPr lang="en-US" dirty="0" err="1">
                <a:latin typeface="Consolas" panose="020B0609020204030204" pitchFamily="49" charset="0"/>
              </a:rPr>
              <a:t>worker.slow</a:t>
            </a:r>
            <a:r>
              <a:rPr lang="en-US" dirty="0"/>
              <a:t> method?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«apply»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0BF112-5BC5-4761-BE14-12207941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47662"/>
            <a:ext cx="42862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1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«apply»</a:t>
            </a:r>
            <a:r>
              <a:rPr lang="en-US" dirty="0"/>
              <a:t> - example cache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CE9D2A-25CB-49CC-88B1-8F900DD2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057400"/>
            <a:ext cx="5238750" cy="18383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F5A919-D8D7-45CF-ABEF-B549EF5A5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57400"/>
            <a:ext cx="5238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18521" cy="3429000"/>
          </a:xfrm>
        </p:spPr>
        <p:txBody>
          <a:bodyPr/>
          <a:lstStyle/>
          <a:p>
            <a:r>
              <a:rPr lang="en-US" dirty="0"/>
              <a:t>Instead of </a:t>
            </a:r>
            <a:r>
              <a:rPr lang="en-US" dirty="0" err="1">
                <a:latin typeface="Consolas" panose="020B0609020204030204" pitchFamily="49" charset="0"/>
              </a:rPr>
              <a:t>func.call</a:t>
            </a:r>
            <a:r>
              <a:rPr lang="en-US" dirty="0">
                <a:latin typeface="Consolas" panose="020B0609020204030204" pitchFamily="49" charset="0"/>
              </a:rPr>
              <a:t>(this, ...arguments)</a:t>
            </a:r>
            <a:r>
              <a:rPr lang="en-US" dirty="0"/>
              <a:t> we could use </a:t>
            </a:r>
            <a:r>
              <a:rPr lang="en-US" dirty="0" err="1">
                <a:latin typeface="Consolas" panose="020B0609020204030204" pitchFamily="49" charset="0"/>
              </a:rPr>
              <a:t>func.apply</a:t>
            </a:r>
            <a:r>
              <a:rPr lang="en-US" dirty="0">
                <a:latin typeface="Consolas" panose="020B0609020204030204" pitchFamily="49" charset="0"/>
              </a:rPr>
              <a:t>(this, arguments)</a:t>
            </a:r>
            <a:r>
              <a:rPr lang="en-US" dirty="0"/>
              <a:t>.</a:t>
            </a:r>
          </a:p>
          <a:p>
            <a:r>
              <a:rPr lang="en-US" dirty="0"/>
              <a:t>The syntax of built-in method </a:t>
            </a:r>
            <a:r>
              <a:rPr lang="en-US" dirty="0" err="1">
                <a:latin typeface="Consolas" panose="020B0609020204030204" pitchFamily="49" charset="0"/>
              </a:rPr>
              <a:t>func.apply</a:t>
            </a:r>
            <a:r>
              <a:rPr lang="en-US" dirty="0"/>
              <a:t>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runs the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/>
              <a:t> setting </a:t>
            </a:r>
            <a:r>
              <a:rPr lang="en-US" dirty="0">
                <a:latin typeface="Consolas" panose="020B0609020204030204" pitchFamily="49" charset="0"/>
              </a:rPr>
              <a:t>this=context</a:t>
            </a:r>
            <a:r>
              <a:rPr lang="en-US" dirty="0"/>
              <a:t> and using an array-like object as the list of arguments.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«apply»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4D31A-982A-4C42-8522-0E6D8EA0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3145657"/>
            <a:ext cx="28575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3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1018521" cy="3429000"/>
          </a:xfrm>
        </p:spPr>
        <p:txBody>
          <a:bodyPr/>
          <a:lstStyle/>
          <a:p>
            <a:r>
              <a:rPr lang="en-US" dirty="0"/>
              <a:t>So these two calls are almost equivalent: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There’s only a minor difference: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spread syntax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r>
              <a:rPr lang="en-US" dirty="0"/>
              <a:t> allows to pass </a:t>
            </a:r>
            <a:r>
              <a:rPr lang="en-US" dirty="0" err="1"/>
              <a:t>iterable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/>
              <a:t> as the list to </a:t>
            </a:r>
            <a:r>
              <a:rPr lang="en-US" dirty="0">
                <a:latin typeface="Consolas" panose="020B0609020204030204" pitchFamily="49" charset="0"/>
              </a:rPr>
              <a:t>call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apply</a:t>
            </a:r>
            <a:r>
              <a:rPr lang="en-US" dirty="0"/>
              <a:t> accepts only array-like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«apply»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7ED322-265E-4752-9CC2-5D982A75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676503"/>
            <a:ext cx="5715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42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We’ve already seen examples of losing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. </a:t>
            </a:r>
          </a:p>
          <a:p>
            <a:r>
              <a:rPr lang="en-US" dirty="0"/>
              <a:t>Once a method is passed somewhere separately from the object –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is lost.</a:t>
            </a:r>
          </a:p>
          <a:p>
            <a:r>
              <a:rPr lang="en-US" dirty="0"/>
              <a:t>Here’s how it may happen with </a:t>
            </a:r>
            <a:r>
              <a:rPr lang="en-US" dirty="0" err="1">
                <a:latin typeface="Consolas" panose="020B0609020204030204" pitchFamily="49" charset="0"/>
              </a:rPr>
              <a:t>setTimeout</a:t>
            </a:r>
            <a:r>
              <a:rPr lang="en-US" dirty="0"/>
              <a:t>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3D8032-97C7-4AEA-99CC-CE16DEFD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571875"/>
            <a:ext cx="381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The simplest solution is to use a wrapping function: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0FE125-0E7E-400A-B470-42D44784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662238"/>
            <a:ext cx="33337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in methods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instance, the code inside </a:t>
            </a:r>
            <a:r>
              <a:rPr lang="en-US" dirty="0" err="1">
                <a:latin typeface="Consolas" panose="020B0609020204030204" pitchFamily="49" charset="0"/>
              </a:rPr>
              <a:t>user.sayHi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may need the name of the user: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26E02C-C7B3-45C5-9B54-D969F77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2676525"/>
            <a:ext cx="33337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7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What if before </a:t>
            </a:r>
            <a:r>
              <a:rPr lang="en-US" dirty="0" err="1">
                <a:latin typeface="Consolas" panose="020B0609020204030204" pitchFamily="49" charset="0"/>
              </a:rPr>
              <a:t>setTimeout</a:t>
            </a:r>
            <a:r>
              <a:rPr lang="en-US" dirty="0"/>
              <a:t> triggers (there’s one second delay!) user changes value? </a:t>
            </a:r>
          </a:p>
          <a:p>
            <a:r>
              <a:rPr lang="en-US" dirty="0"/>
              <a:t>Then, suddenly, it will call the wrong object!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D3244E-C517-4C10-9E49-ADB690B8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090863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05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Functions provide a built-in method </a:t>
            </a:r>
            <a:r>
              <a:rPr lang="en-US" dirty="0">
                <a:latin typeface="Consolas" panose="020B0609020204030204" pitchFamily="49" charset="0"/>
              </a:rPr>
              <a:t>bind</a:t>
            </a:r>
            <a:r>
              <a:rPr lang="en-US" dirty="0"/>
              <a:t> that allows to fix this.</a:t>
            </a:r>
          </a:p>
          <a:p>
            <a:r>
              <a:rPr lang="en-US" dirty="0"/>
              <a:t>The basic syntax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result of </a:t>
            </a:r>
            <a:r>
              <a:rPr lang="en-US" dirty="0" err="1">
                <a:latin typeface="Consolas" panose="020B0609020204030204" pitchFamily="49" charset="0"/>
              </a:rPr>
              <a:t>func.bind</a:t>
            </a:r>
            <a:r>
              <a:rPr lang="en-US" dirty="0">
                <a:latin typeface="Consolas" panose="020B0609020204030204" pitchFamily="49" charset="0"/>
              </a:rPr>
              <a:t>(context)</a:t>
            </a:r>
            <a:r>
              <a:rPr lang="en-US" dirty="0"/>
              <a:t> is a special function-like “exotic object”.</a:t>
            </a:r>
          </a:p>
          <a:p>
            <a:r>
              <a:rPr lang="en-US" dirty="0"/>
              <a:t>It is callable as function and transparently passes the call to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/>
              <a:t> setting </a:t>
            </a:r>
            <a:r>
              <a:rPr lang="en-US" dirty="0">
                <a:latin typeface="Consolas" panose="020B0609020204030204" pitchFamily="49" charset="0"/>
              </a:rPr>
              <a:t>this=context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5C7189-74D0-45C0-A03D-85936DE8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090863"/>
            <a:ext cx="38100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8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Now let’s try with an object method: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351577-EA58-4C83-B4F1-757736DA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62238"/>
            <a:ext cx="47625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Until now we have only been talking about binding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. Let’s take it a step further.</a:t>
            </a:r>
          </a:p>
          <a:p>
            <a:r>
              <a:rPr lang="en-US" dirty="0"/>
              <a:t>We can bind not only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, but also arguments. </a:t>
            </a:r>
          </a:p>
          <a:p>
            <a:r>
              <a:rPr lang="en-US" dirty="0"/>
              <a:t>That’s rarely done, but sometimes can be handy.</a:t>
            </a:r>
          </a:p>
          <a:p>
            <a:r>
              <a:rPr lang="en-US" dirty="0"/>
              <a:t>The full syntax of </a:t>
            </a:r>
            <a:r>
              <a:rPr lang="en-US" dirty="0">
                <a:latin typeface="Consolas" panose="020B0609020204030204" pitchFamily="49" charset="0"/>
              </a:rPr>
              <a:t>bind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allows to bind context as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and starting arguments of the function.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166421-5569-4D20-933F-771D5034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950494"/>
            <a:ext cx="42862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0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For instance, we have a multiplication </a:t>
            </a:r>
            <a:r>
              <a:rPr lang="en-US" dirty="0">
                <a:latin typeface="Consolas" panose="020B0609020204030204" pitchFamily="49" charset="0"/>
              </a:rPr>
              <a:t>function </a:t>
            </a:r>
            <a:r>
              <a:rPr lang="en-US" dirty="0" err="1">
                <a:latin typeface="Consolas" panose="020B0609020204030204" pitchFamily="49" charset="0"/>
              </a:rPr>
              <a:t>mul</a:t>
            </a:r>
            <a:r>
              <a:rPr lang="en-US" dirty="0">
                <a:latin typeface="Consolas" panose="020B0609020204030204" pitchFamily="49" charset="0"/>
              </a:rPr>
              <a:t>(a, b)</a:t>
            </a:r>
            <a:r>
              <a:rPr lang="en-US" dirty="0"/>
              <a:t>.</a:t>
            </a:r>
          </a:p>
          <a:p>
            <a:r>
              <a:rPr lang="en-US" dirty="0"/>
              <a:t>Let’s use bind to create a function double on its base: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>
                <a:solidFill>
                  <a:schemeClr val="accent1"/>
                </a:solidFill>
              </a:rPr>
              <a:t>«bind»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CE50BF-34C8-4B54-A173-4AFFF805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5" y="3081339"/>
            <a:ext cx="33337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6F4E9-5EB1-4C0B-AFBA-CA763C0D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2650333"/>
            <a:ext cx="3324225" cy="1181100"/>
          </a:xfrm>
          <a:prstGeom prst="rect">
            <a:avLst/>
          </a:prstGeom>
        </p:spPr>
      </p:pic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What is the result of this code?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error.</a:t>
            </a:r>
          </a:p>
          <a:p>
            <a:r>
              <a:rPr lang="en-US" dirty="0"/>
              <a:t>The error appears because a semicolon is missing after </a:t>
            </a:r>
            <a:r>
              <a:rPr lang="en-US" dirty="0">
                <a:latin typeface="Consolas" panose="020B0609020204030204" pitchFamily="49" charset="0"/>
              </a:rPr>
              <a:t>user={...}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27656" name="Picture 8" descr="Image result for Answer">
            <a:extLst>
              <a:ext uri="{FF2B5EF4-FFF2-40B4-BE49-F238E27FC236}">
                <a16:creationId xmlns:a16="http://schemas.microsoft.com/office/drawing/2014/main" id="{004E655E-9547-45F7-976F-065DF55D0F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Answer">
            <a:extLst>
              <a:ext uri="{FF2B5EF4-FFF2-40B4-BE49-F238E27FC236}">
                <a16:creationId xmlns:a16="http://schemas.microsoft.com/office/drawing/2014/main" id="{B472D5E1-E44B-45DE-B6A7-6D7D59E886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nswer">
            <a:extLst>
              <a:ext uri="{FF2B5EF4-FFF2-40B4-BE49-F238E27FC236}">
                <a16:creationId xmlns:a16="http://schemas.microsoft.com/office/drawing/2014/main" id="{9F7D1CA2-60DE-42DC-9BA8-B4F375E256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Answer">
            <a:extLst>
              <a:ext uri="{FF2B5EF4-FFF2-40B4-BE49-F238E27FC236}">
                <a16:creationId xmlns:a16="http://schemas.microsoft.com/office/drawing/2014/main" id="{330D7422-CA17-4D60-9082-AD20947644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Answer">
            <a:extLst>
              <a:ext uri="{FF2B5EF4-FFF2-40B4-BE49-F238E27FC236}">
                <a16:creationId xmlns:a16="http://schemas.microsoft.com/office/drawing/2014/main" id="{8009411F-9236-45B7-B7B4-CD189E720D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Answer">
            <a:extLst>
              <a:ext uri="{FF2B5EF4-FFF2-40B4-BE49-F238E27FC236}">
                <a16:creationId xmlns:a16="http://schemas.microsoft.com/office/drawing/2014/main" id="{7368CC2E-9EFE-4F25-ADCF-F54D4B4393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Answer">
            <a:extLst>
              <a:ext uri="{FF2B5EF4-FFF2-40B4-BE49-F238E27FC236}">
                <a16:creationId xmlns:a16="http://schemas.microsoft.com/office/drawing/2014/main" id="{93D2DC86-CF00-4FB1-928F-77BDDB3FDC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Image result for Answer">
            <a:extLst>
              <a:ext uri="{FF2B5EF4-FFF2-40B4-BE49-F238E27FC236}">
                <a16:creationId xmlns:a16="http://schemas.microsoft.com/office/drawing/2014/main" id="{0E37C809-01A7-495B-9B26-FC4F55D671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Answer">
            <a:extLst>
              <a:ext uri="{FF2B5EF4-FFF2-40B4-BE49-F238E27FC236}">
                <a16:creationId xmlns:a16="http://schemas.microsoft.com/office/drawing/2014/main" id="{DAF913A6-DFD1-4086-9228-88FD5A3BEF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In the code below we intend to call </a:t>
            </a:r>
            <a:r>
              <a:rPr lang="en-US" dirty="0" err="1">
                <a:latin typeface="Consolas" panose="020B0609020204030204" pitchFamily="49" charset="0"/>
              </a:rPr>
              <a:t>obj.go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method 4 times. Why result is different?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any operation on function except a method call (like assignment 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||</a:t>
            </a:r>
            <a:r>
              <a:rPr lang="en-US" dirty="0"/>
              <a:t>) turns it</a:t>
            </a:r>
          </a:p>
          <a:p>
            <a:r>
              <a:rPr lang="en-US" dirty="0"/>
              <a:t>into an ordinary value, which does not carry the information allowing to set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F9A446-0906-4B49-9CEA-E008C136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95578"/>
            <a:ext cx="3810000" cy="1304925"/>
          </a:xfrm>
          <a:prstGeom prst="rect">
            <a:avLst/>
          </a:prstGeom>
        </p:spPr>
      </p:pic>
      <p:pic>
        <p:nvPicPr>
          <p:cNvPr id="10" name="Picture 8" descr="Image result for Answer">
            <a:extLst>
              <a:ext uri="{FF2B5EF4-FFF2-40B4-BE49-F238E27FC236}">
                <a16:creationId xmlns:a16="http://schemas.microsoft.com/office/drawing/2014/main" id="{C1B9C815-0471-4346-8AD4-AB5A632F66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nswer">
            <a:extLst>
              <a:ext uri="{FF2B5EF4-FFF2-40B4-BE49-F238E27FC236}">
                <a16:creationId xmlns:a16="http://schemas.microsoft.com/office/drawing/2014/main" id="{89CA7094-DBB7-41A2-85C1-B8DA664E33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Answer">
            <a:extLst>
              <a:ext uri="{FF2B5EF4-FFF2-40B4-BE49-F238E27FC236}">
                <a16:creationId xmlns:a16="http://schemas.microsoft.com/office/drawing/2014/main" id="{A849FA47-59DD-43FB-B7E1-04DA0C58C6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nswer">
            <a:extLst>
              <a:ext uri="{FF2B5EF4-FFF2-40B4-BE49-F238E27FC236}">
                <a16:creationId xmlns:a16="http://schemas.microsoft.com/office/drawing/2014/main" id="{797E9BB4-B406-4183-8E32-5A556E3AF9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Answer">
            <a:extLst>
              <a:ext uri="{FF2B5EF4-FFF2-40B4-BE49-F238E27FC236}">
                <a16:creationId xmlns:a16="http://schemas.microsoft.com/office/drawing/2014/main" id="{66099BFB-CEC3-44F9-8F16-8C98BCC5E8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Answer">
            <a:extLst>
              <a:ext uri="{FF2B5EF4-FFF2-40B4-BE49-F238E27FC236}">
                <a16:creationId xmlns:a16="http://schemas.microsoft.com/office/drawing/2014/main" id="{83148142-E798-447C-A656-9DAB0A22DA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Answer">
            <a:extLst>
              <a:ext uri="{FF2B5EF4-FFF2-40B4-BE49-F238E27FC236}">
                <a16:creationId xmlns:a16="http://schemas.microsoft.com/office/drawing/2014/main" id="{AE4922B9-4E66-4A57-8899-CFC1F7A9A7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Answer">
            <a:extLst>
              <a:ext uri="{FF2B5EF4-FFF2-40B4-BE49-F238E27FC236}">
                <a16:creationId xmlns:a16="http://schemas.microsoft.com/office/drawing/2014/main" id="{C7A97D76-CA57-45C4-90FF-8CF8436432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Answer">
            <a:extLst>
              <a:ext uri="{FF2B5EF4-FFF2-40B4-BE49-F238E27FC236}">
                <a16:creationId xmlns:a16="http://schemas.microsoft.com/office/drawing/2014/main" id="{4BFE3B5D-A8F0-4E8D-B5B8-8D8A24D5E1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72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Here the function </a:t>
            </a:r>
            <a:r>
              <a:rPr lang="en-US" dirty="0" err="1">
                <a:latin typeface="Consolas" panose="020B0609020204030204" pitchFamily="49" charset="0"/>
              </a:rPr>
              <a:t>makeUser</a:t>
            </a:r>
            <a:r>
              <a:rPr lang="en-US" dirty="0"/>
              <a:t> returns an object. What is the result of accessing its </a:t>
            </a:r>
            <a:r>
              <a:rPr lang="en-US" dirty="0">
                <a:latin typeface="Consolas" panose="020B0609020204030204" pitchFamily="49" charset="0"/>
              </a:rPr>
              <a:t>ref</a:t>
            </a:r>
            <a:r>
              <a:rPr lang="en-US" dirty="0"/>
              <a:t>? 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error.</a:t>
            </a:r>
          </a:p>
          <a:p>
            <a:r>
              <a:rPr lang="en-US" dirty="0"/>
              <a:t>Because rules that set this do not look at object definition. Only the moment of call matters.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73F16D-F743-4DB2-838B-0FFD9DB34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4" y="2650333"/>
            <a:ext cx="3524250" cy="16287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7" name="Picture 8" descr="Image result for Answer">
            <a:extLst>
              <a:ext uri="{FF2B5EF4-FFF2-40B4-BE49-F238E27FC236}">
                <a16:creationId xmlns:a16="http://schemas.microsoft.com/office/drawing/2014/main" id="{3D7F023A-2067-4EB1-BBA8-C7D43C7561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swer">
            <a:extLst>
              <a:ext uri="{FF2B5EF4-FFF2-40B4-BE49-F238E27FC236}">
                <a16:creationId xmlns:a16="http://schemas.microsoft.com/office/drawing/2014/main" id="{8B8C9F61-9401-48EE-8F58-FFDF35C5DC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nswer">
            <a:extLst>
              <a:ext uri="{FF2B5EF4-FFF2-40B4-BE49-F238E27FC236}">
                <a16:creationId xmlns:a16="http://schemas.microsoft.com/office/drawing/2014/main" id="{92ABCDD9-0466-41EF-AA86-77EBC929DA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nswer">
            <a:extLst>
              <a:ext uri="{FF2B5EF4-FFF2-40B4-BE49-F238E27FC236}">
                <a16:creationId xmlns:a16="http://schemas.microsoft.com/office/drawing/2014/main" id="{7ADDC682-F5AB-4ACB-A792-DB1383CC6D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nswer">
            <a:extLst>
              <a:ext uri="{FF2B5EF4-FFF2-40B4-BE49-F238E27FC236}">
                <a16:creationId xmlns:a16="http://schemas.microsoft.com/office/drawing/2014/main" id="{1BEAD0BE-E5FF-44BB-8513-D6AFA2ECB5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Answer">
            <a:extLst>
              <a:ext uri="{FF2B5EF4-FFF2-40B4-BE49-F238E27FC236}">
                <a16:creationId xmlns:a16="http://schemas.microsoft.com/office/drawing/2014/main" id="{EF1B4C9B-36E2-40F3-98A5-1B46388944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nswer">
            <a:extLst>
              <a:ext uri="{FF2B5EF4-FFF2-40B4-BE49-F238E27FC236}">
                <a16:creationId xmlns:a16="http://schemas.microsoft.com/office/drawing/2014/main" id="{118A01F4-FEC7-4270-B6D4-F9C6494712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Answer">
            <a:extLst>
              <a:ext uri="{FF2B5EF4-FFF2-40B4-BE49-F238E27FC236}">
                <a16:creationId xmlns:a16="http://schemas.microsoft.com/office/drawing/2014/main" id="{B510EC46-4DD9-4F77-90EF-9FA9F16762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Answer">
            <a:extLst>
              <a:ext uri="{FF2B5EF4-FFF2-40B4-BE49-F238E27FC236}">
                <a16:creationId xmlns:a16="http://schemas.microsoft.com/office/drawing/2014/main" id="{55382EB5-9A0A-4EA2-B45E-436F3CC772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What will be the output?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latin typeface="Consolas" panose="020B0609020204030204" pitchFamily="49" charset="0"/>
              </a:rPr>
              <a:t>null</a:t>
            </a:r>
            <a:r>
              <a:rPr lang="en-US" dirty="0"/>
              <a:t>.</a:t>
            </a:r>
          </a:p>
          <a:p>
            <a:r>
              <a:rPr lang="en-US" dirty="0"/>
              <a:t>The context of a bound function is hard-fixed. There’s just no way to further change it.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178111-B968-4C47-9C80-D5634AFE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4" y="2650333"/>
            <a:ext cx="2381250" cy="12763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Picture 8" descr="Image result for Answer">
            <a:extLst>
              <a:ext uri="{FF2B5EF4-FFF2-40B4-BE49-F238E27FC236}">
                <a16:creationId xmlns:a16="http://schemas.microsoft.com/office/drawing/2014/main" id="{B0C8CC6F-D0F7-46A4-99B9-A5B6249EB0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Answer">
            <a:extLst>
              <a:ext uri="{FF2B5EF4-FFF2-40B4-BE49-F238E27FC236}">
                <a16:creationId xmlns:a16="http://schemas.microsoft.com/office/drawing/2014/main" id="{CB0309A1-126D-4965-9B99-C53232BBD3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swer">
            <a:extLst>
              <a:ext uri="{FF2B5EF4-FFF2-40B4-BE49-F238E27FC236}">
                <a16:creationId xmlns:a16="http://schemas.microsoft.com/office/drawing/2014/main" id="{31480D70-C795-4D02-9C69-46ED7A7BC1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nswer">
            <a:extLst>
              <a:ext uri="{FF2B5EF4-FFF2-40B4-BE49-F238E27FC236}">
                <a16:creationId xmlns:a16="http://schemas.microsoft.com/office/drawing/2014/main" id="{643384D7-3114-4583-AF54-714CC14D6A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nswer">
            <a:extLst>
              <a:ext uri="{FF2B5EF4-FFF2-40B4-BE49-F238E27FC236}">
                <a16:creationId xmlns:a16="http://schemas.microsoft.com/office/drawing/2014/main" id="{6BDBD775-CE9B-4EDA-9F51-F801B3805C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nswer">
            <a:extLst>
              <a:ext uri="{FF2B5EF4-FFF2-40B4-BE49-F238E27FC236}">
                <a16:creationId xmlns:a16="http://schemas.microsoft.com/office/drawing/2014/main" id="{757CFB3E-95A2-4519-951C-1D01723A99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Answer">
            <a:extLst>
              <a:ext uri="{FF2B5EF4-FFF2-40B4-BE49-F238E27FC236}">
                <a16:creationId xmlns:a16="http://schemas.microsoft.com/office/drawing/2014/main" id="{99EB2029-3127-4130-BF22-2D9D7FFE00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nswer">
            <a:extLst>
              <a:ext uri="{FF2B5EF4-FFF2-40B4-BE49-F238E27FC236}">
                <a16:creationId xmlns:a16="http://schemas.microsoft.com/office/drawing/2014/main" id="{7CFC9059-E8FB-4643-869F-616C02BB3F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Answer">
            <a:extLst>
              <a:ext uri="{FF2B5EF4-FFF2-40B4-BE49-F238E27FC236}">
                <a16:creationId xmlns:a16="http://schemas.microsoft.com/office/drawing/2014/main" id="{7B99ED3D-D79E-4878-95BB-6D8E4907DB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5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CB696-63E3-4A91-B992-FEB3EFC5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1" y="2650333"/>
            <a:ext cx="4029075" cy="1276350"/>
          </a:xfrm>
          <a:prstGeom prst="rect">
            <a:avLst/>
          </a:prstGeom>
        </p:spPr>
      </p:pic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What will be the output?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John.</a:t>
            </a:r>
          </a:p>
          <a:p>
            <a:r>
              <a:rPr lang="en-US" dirty="0"/>
              <a:t>Function object returned by </a:t>
            </a:r>
            <a:r>
              <a:rPr lang="en-US" dirty="0" err="1">
                <a:latin typeface="Consolas" panose="020B0609020204030204" pitchFamily="49" charset="0"/>
              </a:rPr>
              <a:t>f.bind</a:t>
            </a:r>
            <a:r>
              <a:rPr lang="en-US" dirty="0">
                <a:latin typeface="Consolas" panose="020B0609020204030204" pitchFamily="49" charset="0"/>
              </a:rPr>
              <a:t>(...)</a:t>
            </a:r>
            <a:r>
              <a:rPr lang="en-US" dirty="0"/>
              <a:t> remembers the context only at creation time.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Picture 8" descr="Image result for Answer">
            <a:extLst>
              <a:ext uri="{FF2B5EF4-FFF2-40B4-BE49-F238E27FC236}">
                <a16:creationId xmlns:a16="http://schemas.microsoft.com/office/drawing/2014/main" id="{1EA67068-DBD3-4630-9A36-6F49C57EE1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Answer">
            <a:extLst>
              <a:ext uri="{FF2B5EF4-FFF2-40B4-BE49-F238E27FC236}">
                <a16:creationId xmlns:a16="http://schemas.microsoft.com/office/drawing/2014/main" id="{83484554-F25A-492E-8829-9484BB21D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swer">
            <a:extLst>
              <a:ext uri="{FF2B5EF4-FFF2-40B4-BE49-F238E27FC236}">
                <a16:creationId xmlns:a16="http://schemas.microsoft.com/office/drawing/2014/main" id="{D9B82AF2-14ED-45F4-8E79-DF5C004B3B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nswer">
            <a:extLst>
              <a:ext uri="{FF2B5EF4-FFF2-40B4-BE49-F238E27FC236}">
                <a16:creationId xmlns:a16="http://schemas.microsoft.com/office/drawing/2014/main" id="{420098C4-0BBF-4289-9B4C-6164CEB00E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nswer">
            <a:extLst>
              <a:ext uri="{FF2B5EF4-FFF2-40B4-BE49-F238E27FC236}">
                <a16:creationId xmlns:a16="http://schemas.microsoft.com/office/drawing/2014/main" id="{A76E0AEE-8713-455F-884F-254B32ADB8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nswer">
            <a:extLst>
              <a:ext uri="{FF2B5EF4-FFF2-40B4-BE49-F238E27FC236}">
                <a16:creationId xmlns:a16="http://schemas.microsoft.com/office/drawing/2014/main" id="{1D6E703D-F9E8-4C43-8FA7-46411D7FE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Answer">
            <a:extLst>
              <a:ext uri="{FF2B5EF4-FFF2-40B4-BE49-F238E27FC236}">
                <a16:creationId xmlns:a16="http://schemas.microsoft.com/office/drawing/2014/main" id="{20E66CCF-D506-4BDD-B36A-590A08ABA5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nswer">
            <a:extLst>
              <a:ext uri="{FF2B5EF4-FFF2-40B4-BE49-F238E27FC236}">
                <a16:creationId xmlns:a16="http://schemas.microsoft.com/office/drawing/2014/main" id="{C33FFAD4-137B-4CDF-AFCC-5BFEE5B224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Answer">
            <a:extLst>
              <a:ext uri="{FF2B5EF4-FFF2-40B4-BE49-F238E27FC236}">
                <a16:creationId xmlns:a16="http://schemas.microsoft.com/office/drawing/2014/main" id="{AF38C168-32C5-40C3-ABDB-8EFE38A4FE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in methods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Technically, it’s also possible to access the object without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:</a:t>
            </a:r>
            <a:endParaRPr lang="uk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17D5F5-D2F6-4B13-B79D-E400C439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76525"/>
            <a:ext cx="3810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8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799" y="2057400"/>
            <a:ext cx="10960769" cy="3429000"/>
          </a:xfrm>
        </p:spPr>
        <p:txBody>
          <a:bodyPr/>
          <a:lstStyle/>
          <a:p>
            <a:r>
              <a:rPr lang="en-US" dirty="0"/>
              <a:t>What will be the output?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</a:t>
            </a:r>
            <a:r>
              <a:rPr lang="en-US" dirty="0">
                <a:latin typeface="Consolas" panose="020B0609020204030204" pitchFamily="49" charset="0"/>
              </a:rPr>
              <a:t>undefined</a:t>
            </a:r>
            <a:r>
              <a:rPr lang="en-US" dirty="0"/>
              <a:t>.</a:t>
            </a:r>
          </a:p>
          <a:p>
            <a:r>
              <a:rPr lang="en-US" dirty="0"/>
              <a:t>The result of </a:t>
            </a:r>
            <a:r>
              <a:rPr lang="en-US" dirty="0">
                <a:latin typeface="Consolas" panose="020B0609020204030204" pitchFamily="49" charset="0"/>
              </a:rPr>
              <a:t>bind</a:t>
            </a:r>
            <a:r>
              <a:rPr lang="en-US" dirty="0"/>
              <a:t> is another object. It does not have the test property.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69D1A9-73F5-453F-A58F-64302EE2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3" y="2650333"/>
            <a:ext cx="4095750" cy="12858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yourself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</a:t>
            </a:r>
            <a:endParaRPr lang="uk-UA" dirty="0">
              <a:solidFill>
                <a:schemeClr val="accent1"/>
              </a:solidFill>
            </a:endParaRPr>
          </a:p>
        </p:txBody>
      </p:sp>
      <p:pic>
        <p:nvPicPr>
          <p:cNvPr id="6" name="Picture 8" descr="Image result for Answer">
            <a:extLst>
              <a:ext uri="{FF2B5EF4-FFF2-40B4-BE49-F238E27FC236}">
                <a16:creationId xmlns:a16="http://schemas.microsoft.com/office/drawing/2014/main" id="{557D6532-8D77-4939-B514-8B6438925E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Answer">
            <a:extLst>
              <a:ext uri="{FF2B5EF4-FFF2-40B4-BE49-F238E27FC236}">
                <a16:creationId xmlns:a16="http://schemas.microsoft.com/office/drawing/2014/main" id="{26F45E62-BBB6-499B-B17D-C28A7B0386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42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nswer">
            <a:extLst>
              <a:ext uri="{FF2B5EF4-FFF2-40B4-BE49-F238E27FC236}">
                <a16:creationId xmlns:a16="http://schemas.microsoft.com/office/drawing/2014/main" id="{7DCF7EA8-4488-4875-A27F-C17C8A8249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85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nswer">
            <a:extLst>
              <a:ext uri="{FF2B5EF4-FFF2-40B4-BE49-F238E27FC236}">
                <a16:creationId xmlns:a16="http://schemas.microsoft.com/office/drawing/2014/main" id="{85E3631F-1351-4AD7-B6C7-77BFB3ACF8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28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Answer">
            <a:extLst>
              <a:ext uri="{FF2B5EF4-FFF2-40B4-BE49-F238E27FC236}">
                <a16:creationId xmlns:a16="http://schemas.microsoft.com/office/drawing/2014/main" id="{0F70FE51-74F8-459E-82FF-BB25C95343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71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Answer">
            <a:extLst>
              <a:ext uri="{FF2B5EF4-FFF2-40B4-BE49-F238E27FC236}">
                <a16:creationId xmlns:a16="http://schemas.microsoft.com/office/drawing/2014/main" id="{053A3E03-892E-4FD8-8484-364DC7A412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14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Answer">
            <a:extLst>
              <a:ext uri="{FF2B5EF4-FFF2-40B4-BE49-F238E27FC236}">
                <a16:creationId xmlns:a16="http://schemas.microsoft.com/office/drawing/2014/main" id="{6E0F3A2E-47E3-4B6F-A55D-2419274EF0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57" y="4588168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nswer">
            <a:extLst>
              <a:ext uri="{FF2B5EF4-FFF2-40B4-BE49-F238E27FC236}">
                <a16:creationId xmlns:a16="http://schemas.microsoft.com/office/drawing/2014/main" id="{45C82302-BD76-4A0E-977D-45312CDD87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300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Answer">
            <a:extLst>
              <a:ext uri="{FF2B5EF4-FFF2-40B4-BE49-F238E27FC236}">
                <a16:creationId xmlns:a16="http://schemas.microsoft.com/office/drawing/2014/main" id="{51A3476B-FDA8-427C-BCC0-060E55E15B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3" y="4596252"/>
            <a:ext cx="1197643" cy="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Useful links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535499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https://www.w3schools.com/js/js_this.asp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https://codeburst.io/all-about-this-and-new-keywords-in-javascript-38039f71780c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hlinkClick r:id="rId5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/>
              </a:rPr>
              <a:t>https://javascript.info/object-methods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6"/>
              </a:rPr>
              <a:t>https://javascript.info/constructor-new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7"/>
              </a:rPr>
              <a:t>https://javascript.info/call-apply-decorators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8"/>
              </a:rPr>
              <a:t>https://javascript.info/bind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https://javascript.info/arrow-functions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80089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ED938C-142B-477C-A425-831B8C7C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676525"/>
            <a:ext cx="5715000" cy="2209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in methods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But such code is unreliable. That’s demonstrated below: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28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is not bound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JavaScript, keyword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behaves unlike most other programming languages. </a:t>
            </a:r>
          </a:p>
          <a:p>
            <a:r>
              <a:rPr lang="en-US" dirty="0"/>
              <a:t>It can be used in any function.</a:t>
            </a:r>
          </a:p>
          <a:p>
            <a:r>
              <a:rPr lang="en-US" dirty="0"/>
              <a:t>There’s no syntax error in the following example: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11424B-D2D8-4924-8D9F-04A99678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543300"/>
            <a:ext cx="23812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7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6A5E37-3729-46CF-A739-7B5A359B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2676525"/>
            <a:ext cx="6191250" cy="29146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is not bound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value of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 is evaluated during the run-time, depending on the context.</a:t>
            </a:r>
          </a:p>
        </p:txBody>
      </p:sp>
    </p:spTree>
    <p:extLst>
      <p:ext uri="{BB962C8B-B14F-4D97-AF65-F5344CB8AC3E}">
        <p14:creationId xmlns:p14="http://schemas.microsoft.com/office/powerpoint/2010/main" val="218928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intricate method call can lose 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, for instance: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44E241-51AE-4BFB-8C44-175F6F2A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676525"/>
            <a:ext cx="4762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3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887E6-CBB1-4E67-9227-B81C9ABA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«this»</a:t>
            </a:r>
            <a:r>
              <a:rPr lang="en-US" dirty="0"/>
              <a:t> and Reference Type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59663B5-28BE-4175-95F2-ECDFAFA38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works (object dot method):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doesn’t (evaluated method):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06394-D3B4-44CE-91C2-B64DA27D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676525"/>
            <a:ext cx="4286250" cy="2952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C43D36-CF3F-4BDE-92F8-E883AFA1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3981449"/>
            <a:ext cx="4286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9281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4880</TotalTime>
  <Words>1440</Words>
  <Application>Microsoft Office PowerPoint</Application>
  <PresentationFormat>Широкий екран</PresentationFormat>
  <Paragraphs>230</Paragraphs>
  <Slides>42</Slides>
  <Notes>41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42</vt:i4>
      </vt:variant>
    </vt:vector>
  </HeadingPairs>
  <TitlesOfParts>
    <vt:vector size="48" baseType="lpstr">
      <vt:lpstr>Proxima Nova Black</vt:lpstr>
      <vt:lpstr>Arial</vt:lpstr>
      <vt:lpstr>Consolas</vt:lpstr>
      <vt:lpstr>Calibri</vt:lpstr>
      <vt:lpstr>Open Sans</vt:lpstr>
      <vt:lpstr>LIGHT-THEME</vt:lpstr>
      <vt:lpstr>Keyword  «this»</vt:lpstr>
      <vt:lpstr>«this» in methods</vt:lpstr>
      <vt:lpstr>«this» in methods</vt:lpstr>
      <vt:lpstr>«this» in methods</vt:lpstr>
      <vt:lpstr>«this» in methods</vt:lpstr>
      <vt:lpstr>«this» is not bound</vt:lpstr>
      <vt:lpstr>«this» is not bound</vt:lpstr>
      <vt:lpstr>«this» and Reference Type</vt:lpstr>
      <vt:lpstr>«this» and Reference Type</vt:lpstr>
      <vt:lpstr>«this» and Reference Type</vt:lpstr>
      <vt:lpstr>«this» and Reference Type</vt:lpstr>
      <vt:lpstr>«this» and Reference Type</vt:lpstr>
      <vt:lpstr>«this» and Reference Type</vt:lpstr>
      <vt:lpstr>«this» and arrow functions</vt:lpstr>
      <vt:lpstr>«this» and constructor</vt:lpstr>
      <vt:lpstr>«this» and constructor</vt:lpstr>
      <vt:lpstr>method «call» </vt:lpstr>
      <vt:lpstr>method «call» - example cache</vt:lpstr>
      <vt:lpstr>method «call» - example cache</vt:lpstr>
      <vt:lpstr>method «call»</vt:lpstr>
      <vt:lpstr>method «call»</vt:lpstr>
      <vt:lpstr>method «call»</vt:lpstr>
      <vt:lpstr>method «call» - example cache</vt:lpstr>
      <vt:lpstr>method «apply»</vt:lpstr>
      <vt:lpstr>method «apply» - example cache</vt:lpstr>
      <vt:lpstr>method «apply»</vt:lpstr>
      <vt:lpstr>method «apply»</vt:lpstr>
      <vt:lpstr>method «bind»</vt:lpstr>
      <vt:lpstr>method «bind»</vt:lpstr>
      <vt:lpstr>method «bind»</vt:lpstr>
      <vt:lpstr>method «bind»</vt:lpstr>
      <vt:lpstr>method «bind»</vt:lpstr>
      <vt:lpstr>method «bind»</vt:lpstr>
      <vt:lpstr>method «bind»</vt:lpstr>
      <vt:lpstr>Check yourself </vt:lpstr>
      <vt:lpstr>Check yourself </vt:lpstr>
      <vt:lpstr>Check yourself </vt:lpstr>
      <vt:lpstr>Check yourself </vt:lpstr>
      <vt:lpstr>Check yourself </vt:lpstr>
      <vt:lpstr>Check yourself </vt:lpstr>
      <vt:lpstr>Useful links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280</cp:revision>
  <dcterms:created xsi:type="dcterms:W3CDTF">2018-12-11T16:43:22Z</dcterms:created>
  <dcterms:modified xsi:type="dcterms:W3CDTF">2020-03-07T22:24:06Z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